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kkitt"/>
      <p:regular r:id="rId43"/>
      <p:bold r:id="rId44"/>
      <p:italic r:id="rId45"/>
      <p:boldItalic r:id="rId46"/>
    </p:embeddedFont>
    <p:embeddedFont>
      <p:font typeface="Lobster"/>
      <p:regular r:id="rId47"/>
    </p:embeddedFont>
    <p:embeddedFont>
      <p:font typeface="Arial Narrow"/>
      <p:regular r:id="rId48"/>
      <p:bold r:id="rId49"/>
      <p:italic r:id="rId50"/>
      <p:boldItalic r:id="rId51"/>
    </p:embeddedFont>
    <p:embeddedFont>
      <p:font typeface="EB Garamond"/>
      <p:regular r:id="rId52"/>
      <p:bold r:id="rId53"/>
      <p:italic r:id="rId54"/>
      <p:boldItalic r:id="rId55"/>
    </p:embeddedFont>
    <p:embeddedFont>
      <p:font typeface="Oswald"/>
      <p:regular r:id="rId56"/>
      <p:bold r:id="rId57"/>
    </p:embeddedFon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30350E-7A0F-4315-AB2B-C59BD4A095D0}">
  <a:tblStyle styleId="{F530350E-7A0F-4315-AB2B-C59BD4A095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kkitt-bold.fntdata"/><Relationship Id="rId43" Type="http://schemas.openxmlformats.org/officeDocument/2006/relationships/font" Target="fonts/Rokkitt-regular.fntdata"/><Relationship Id="rId46" Type="http://schemas.openxmlformats.org/officeDocument/2006/relationships/font" Target="fonts/Rokkitt-boldItalic.fntdata"/><Relationship Id="rId45" Type="http://schemas.openxmlformats.org/officeDocument/2006/relationships/font" Target="fonts/Rokkit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alNarrow-regular.fntdata"/><Relationship Id="rId47" Type="http://schemas.openxmlformats.org/officeDocument/2006/relationships/font" Target="fonts/Lobster-regular.fntdata"/><Relationship Id="rId49" Type="http://schemas.openxmlformats.org/officeDocument/2006/relationships/font" Target="fonts/Arial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alNarrow-boldItalic.fntdata"/><Relationship Id="rId50" Type="http://schemas.openxmlformats.org/officeDocument/2006/relationships/font" Target="fonts/ArialNarrow-italic.fntdata"/><Relationship Id="rId53" Type="http://schemas.openxmlformats.org/officeDocument/2006/relationships/font" Target="fonts/EBGaramond-bold.fntdata"/><Relationship Id="rId52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55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54" Type="http://schemas.openxmlformats.org/officeDocument/2006/relationships/font" Target="fonts/EBGaramond-italic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.fntdata"/><Relationship Id="rId14" Type="http://schemas.openxmlformats.org/officeDocument/2006/relationships/slide" Target="slides/slide9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fe7a7ef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fe7a7ef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9b467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9b467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9b467f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e9b467f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e9b467fe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e9b467fe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7244f5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7244f5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16e6a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16e6a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36901e5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36901e5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36901e5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36901e5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36901e5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36901e5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efe7a7ef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efe7a7ef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ce9cc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6ce9cc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26848e7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26848e7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588e6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588e6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cd37b4b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ecd37b4b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a57ac8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a57ac8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ad5d0d5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ad5d0d5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ad5d0d5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ad5d0d5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ecd37b4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ecd37b4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https://wordwall.net/es/resource/27588471/ge-b1-speaking-if-i-were-you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c588e6e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c588e6e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46dde2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46dde2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5559fa8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5559fa8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014fe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56014fe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fe7a7ef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fe7a7ef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efe7a7e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efe7a7e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efe7a7e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efe7a7e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efe7a7ef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efe7a7ef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efe7a7e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efe7a7e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fe7a7e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fe7a7e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efe7a7ef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efe7a7ef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37106ac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37106a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efe7a7e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efe7a7e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3a57ac8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3a57ac8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efe7a7ef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efe7a7ef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ebd7b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ebd7b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ebd7b2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ebd7b2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7244f5b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7244f5b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perfect-english-grammar.com/zero-conditional.html" TargetMode="External"/><Relationship Id="rId4" Type="http://schemas.openxmlformats.org/officeDocument/2006/relationships/hyperlink" Target="https://www.perfect-english-grammar.com/first-conditional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erfect-english-grammar.com/zero-conditional.html" TargetMode="External"/><Relationship Id="rId4" Type="http://schemas.openxmlformats.org/officeDocument/2006/relationships/hyperlink" Target="https://www.perfect-english-grammar.com/first-condition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0" y="162338"/>
            <a:ext cx="8566800" cy="4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740850" y="349275"/>
            <a:ext cx="76623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Rewrite the sentences in the passive. 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 filmed the documentary in the Amazon rainforest.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……………………………………………………….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They saw the dolphins in the sea in South Africa.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……………………………………………………….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locate the world’s biggest desert in northern Africa.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People find lots of plastic bottles on beaches.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can transport most things on ships.</a:t>
            </a:r>
            <a:endParaRPr sz="2000"/>
          </a:p>
        </p:txBody>
      </p:sp>
      <p:sp>
        <p:nvSpPr>
          <p:cNvPr id="127" name="Google Shape;127;p22"/>
          <p:cNvSpPr txBox="1"/>
          <p:nvPr/>
        </p:nvSpPr>
        <p:spPr>
          <a:xfrm>
            <a:off x="1047400" y="1250000"/>
            <a:ext cx="766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The documentary was filmed in the Amazon rainforest.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047400" y="2506175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The dolphins were seen in the sea in South Africa.</a:t>
            </a:r>
            <a:endParaRPr b="1" sz="19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8661" l="6472" r="51082" t="19812"/>
          <a:stretch/>
        </p:blipFill>
        <p:spPr>
          <a:xfrm>
            <a:off x="2084900" y="0"/>
            <a:ext cx="54266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4095750" y="99482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5719250" y="168697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>
            <a:off x="4095750" y="2411088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2341025" y="308187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5719250" y="3805750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4042825" y="477307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23753" l="6100" r="52314" t="30095"/>
          <a:stretch/>
        </p:blipFill>
        <p:spPr>
          <a:xfrm>
            <a:off x="1449925" y="232850"/>
            <a:ext cx="6967848" cy="434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4180400" y="1132400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1898650" y="235372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4180400" y="3257550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180400" y="4214275"/>
            <a:ext cx="391500" cy="317400"/>
          </a:xfrm>
          <a:prstGeom prst="hear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45395" l="15647" r="33033" t="16660"/>
          <a:stretch/>
        </p:blipFill>
        <p:spPr>
          <a:xfrm>
            <a:off x="530776" y="688500"/>
            <a:ext cx="8082451" cy="3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311700" y="1517950"/>
            <a:ext cx="50520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you </a:t>
            </a: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get 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back late, 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the weather </a:t>
            </a: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doesn’t 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improve, 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you </a:t>
            </a: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don’t want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to go out, 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They </a:t>
            </a: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will go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to the party if...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6417050" y="1246800"/>
            <a:ext cx="24126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First conditional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Present simple + </a:t>
            </a:r>
            <a:r>
              <a:rPr b="1" lang="en" sz="2300"/>
              <a:t>will/won’t</a:t>
            </a:r>
            <a:endParaRPr b="1" sz="2300"/>
          </a:p>
        </p:txBody>
      </p:sp>
      <p:cxnSp>
        <p:nvCxnSpPr>
          <p:cNvPr id="160" name="Google Shape;160;p26"/>
          <p:cNvCxnSpPr/>
          <p:nvPr/>
        </p:nvCxnSpPr>
        <p:spPr>
          <a:xfrm flipH="1" rot="10800000">
            <a:off x="5129475" y="1995100"/>
            <a:ext cx="1155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0" y="825850"/>
            <a:ext cx="5808148" cy="372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582650" y="166600"/>
            <a:ext cx="747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obster"/>
                <a:ea typeface="Lobster"/>
                <a:cs typeface="Lobster"/>
                <a:sym typeface="Lobster"/>
              </a:rPr>
              <a:t>What would you ask Emma Watson if you met her?</a:t>
            </a:r>
            <a:endParaRPr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6299225" y="1405600"/>
            <a:ext cx="2457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If I met Emma Watson, I would ask her….</a:t>
            </a:r>
            <a:endParaRPr i="1"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582650" y="166600"/>
            <a:ext cx="747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obster"/>
                <a:ea typeface="Lobster"/>
                <a:cs typeface="Lobster"/>
                <a:sym typeface="Lobster"/>
              </a:rPr>
              <a:t>What would you do if you won eur 10, 000?</a:t>
            </a:r>
            <a:endParaRPr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6299225" y="1405600"/>
            <a:ext cx="245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If I won eur 10,000, I would…</a:t>
            </a:r>
            <a:endParaRPr i="1" sz="19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75" y="1128500"/>
            <a:ext cx="5994426" cy="315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1582650" y="166600"/>
            <a:ext cx="7478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obster"/>
                <a:ea typeface="Lobster"/>
                <a:cs typeface="Lobster"/>
                <a:sym typeface="Lobster"/>
              </a:rPr>
              <a:t>What would you do if you spoke perfect French?</a:t>
            </a:r>
            <a:endParaRPr sz="23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299225" y="1405600"/>
            <a:ext cx="245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/>
              <a:t>If I spoke perfect French, I would…</a:t>
            </a:r>
            <a:endParaRPr i="1" sz="1900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75" y="941075"/>
            <a:ext cx="5553250" cy="37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654400" y="132250"/>
            <a:ext cx="76023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  <a:t>The Second Conditional:</a:t>
            </a:r>
            <a:endParaRPr b="1" sz="2000">
              <a:solidFill>
                <a:srgbClr val="FF6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(if + past simple, ... would + infinitive) - </a:t>
            </a:r>
            <a:r>
              <a:rPr b="1" lang="en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unreal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situations</a:t>
            </a:r>
            <a:endParaRPr b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 </a:t>
            </a:r>
            <a:r>
              <a:rPr i="1" lang="en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had </a:t>
            </a: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lot of money, I </a:t>
            </a:r>
            <a:r>
              <a:rPr i="1" lang="en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would travel</a:t>
            </a: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around the world.</a:t>
            </a:r>
            <a:endParaRPr i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 </a:t>
            </a:r>
            <a:r>
              <a:rPr i="1" lang="en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spoke </a:t>
            </a:r>
            <a:r>
              <a:rPr i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perfect English, I </a:t>
            </a:r>
            <a:r>
              <a:rPr i="1" lang="en" sz="20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would …..</a:t>
            </a:r>
            <a:endParaRPr i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(if I were you, I would + infinitive) - </a:t>
            </a:r>
            <a:r>
              <a:rPr b="1"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giving advice</a:t>
            </a:r>
            <a:endParaRPr b="1" i="1"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31"/>
          <p:cNvGraphicFramePr/>
          <p:nvPr/>
        </p:nvGraphicFramePr>
        <p:xfrm>
          <a:off x="817400" y="57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6759625"/>
                <a:gridCol w="749575"/>
              </a:tblGrid>
              <a:tr h="82867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1) If I  (be) you, I (get) a new job.</a:t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867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2) If he (be) younger, he (travel) more.</a:t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867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3) If we (not/be) friends, I (be) angry with you.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2867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4) If I (have) enough money, I (buy) a big house.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524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5) If she (not/be) always so late, she (be) promoted.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31"/>
          <p:cNvSpPr txBox="1"/>
          <p:nvPr/>
        </p:nvSpPr>
        <p:spPr>
          <a:xfrm>
            <a:off x="888650" y="98540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were </a:t>
            </a:r>
            <a:r>
              <a:rPr b="1" lang="en" sz="1900">
                <a:solidFill>
                  <a:srgbClr val="0000FF"/>
                </a:solidFill>
              </a:rPr>
              <a:t>you,</a:t>
            </a:r>
            <a:r>
              <a:rPr b="1" lang="en" sz="1900">
                <a:solidFill>
                  <a:srgbClr val="0000FF"/>
                </a:solidFill>
              </a:rPr>
              <a:t>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get a new job.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888650" y="182500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he </a:t>
            </a:r>
            <a:r>
              <a:rPr b="1" lang="en" sz="1900">
                <a:solidFill>
                  <a:srgbClr val="980000"/>
                </a:solidFill>
              </a:rPr>
              <a:t>was </a:t>
            </a:r>
            <a:r>
              <a:rPr b="1" lang="en" sz="1900">
                <a:solidFill>
                  <a:srgbClr val="0000FF"/>
                </a:solidFill>
              </a:rPr>
              <a:t>younger, he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travel more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888650" y="266460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weren’t </a:t>
            </a:r>
            <a:r>
              <a:rPr b="1" lang="en" sz="1900">
                <a:solidFill>
                  <a:srgbClr val="0000FF"/>
                </a:solidFill>
              </a:rPr>
              <a:t>friends</a:t>
            </a:r>
            <a:r>
              <a:rPr b="1" lang="en" sz="1900">
                <a:solidFill>
                  <a:srgbClr val="0000FF"/>
                </a:solidFill>
              </a:rPr>
              <a:t>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be angry with you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943550" y="345885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had </a:t>
            </a:r>
            <a:r>
              <a:rPr b="1" lang="en" sz="1900">
                <a:solidFill>
                  <a:srgbClr val="0000FF"/>
                </a:solidFill>
              </a:rPr>
              <a:t>enough money</a:t>
            </a:r>
            <a:r>
              <a:rPr b="1" lang="en" sz="1900">
                <a:solidFill>
                  <a:srgbClr val="0000FF"/>
                </a:solidFill>
              </a:rPr>
              <a:t>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buy a big house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888650" y="4452075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wasn’t </a:t>
            </a:r>
            <a:r>
              <a:rPr b="1" lang="en" sz="1900">
                <a:solidFill>
                  <a:srgbClr val="0000FF"/>
                </a:solidFill>
              </a:rPr>
              <a:t>always late</a:t>
            </a:r>
            <a:r>
              <a:rPr b="1" lang="en" sz="1900">
                <a:solidFill>
                  <a:srgbClr val="0000FF"/>
                </a:solidFill>
              </a:rPr>
              <a:t>, she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be promoted.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5494075" y="281750"/>
            <a:ext cx="364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2nd Conditional: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past simple + would/wouldn’t</a:t>
            </a:r>
            <a:endParaRPr b="1" sz="19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461050" y="614750"/>
            <a:ext cx="427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happens if you heat water to 100 degrees?</a:t>
            </a:r>
            <a:endParaRPr sz="3000"/>
          </a:p>
        </p:txBody>
      </p:sp>
      <p:sp>
        <p:nvSpPr>
          <p:cNvPr id="60" name="Google Shape;60;p14"/>
          <p:cNvSpPr txBox="1"/>
          <p:nvPr/>
        </p:nvSpPr>
        <p:spPr>
          <a:xfrm>
            <a:off x="549400" y="3072350"/>
            <a:ext cx="427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happens if you touch fire?</a:t>
            </a:r>
            <a:endParaRPr sz="3000"/>
          </a:p>
        </p:txBody>
      </p:sp>
      <p:sp>
        <p:nvSpPr>
          <p:cNvPr id="61" name="Google Shape;61;p14"/>
          <p:cNvSpPr txBox="1"/>
          <p:nvPr/>
        </p:nvSpPr>
        <p:spPr>
          <a:xfrm>
            <a:off x="1635625" y="2184650"/>
            <a:ext cx="256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 boils.</a:t>
            </a:r>
            <a:endParaRPr sz="3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26" y="2216400"/>
            <a:ext cx="2214800" cy="33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472825" y="4035300"/>
            <a:ext cx="427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If you touch fire, you get burnt.</a:t>
            </a:r>
            <a:endParaRPr sz="30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774" y="215250"/>
            <a:ext cx="3955899" cy="26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32"/>
          <p:cNvGraphicFramePr/>
          <p:nvPr/>
        </p:nvGraphicFramePr>
        <p:xfrm>
          <a:off x="662600" y="26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7427675"/>
                <a:gridCol w="752175"/>
              </a:tblGrid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6) </a:t>
                      </a:r>
                      <a:r>
                        <a:rPr lang="en" sz="1900"/>
                        <a:t>If we (win) the lottery, we  (travel) the world.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7) If you (have) a better job, we (be) able to buy a new car.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8) If I (speak) perfect English, I (have) a good job.</a:t>
                      </a:r>
                      <a:endParaRPr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0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9) If we (live) in Mexico, I (speak) Spanish.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3" name="Google Shape;203;p32"/>
          <p:cNvSpPr txBox="1"/>
          <p:nvPr/>
        </p:nvSpPr>
        <p:spPr>
          <a:xfrm>
            <a:off x="662600" y="83965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won </a:t>
            </a:r>
            <a:r>
              <a:rPr b="1" lang="en" sz="1900">
                <a:solidFill>
                  <a:srgbClr val="0000FF"/>
                </a:solidFill>
              </a:rPr>
              <a:t>the lottery</a:t>
            </a:r>
            <a:r>
              <a:rPr b="1" lang="en" sz="1900">
                <a:solidFill>
                  <a:srgbClr val="0000FF"/>
                </a:solidFill>
              </a:rPr>
              <a:t>, we </a:t>
            </a:r>
            <a:r>
              <a:rPr b="1" lang="en" sz="1900">
                <a:solidFill>
                  <a:srgbClr val="980000"/>
                </a:solidFill>
              </a:rPr>
              <a:t>would</a:t>
            </a:r>
            <a:r>
              <a:rPr b="1" lang="en" sz="1900">
                <a:solidFill>
                  <a:srgbClr val="980000"/>
                </a:solidFill>
              </a:rPr>
              <a:t> </a:t>
            </a:r>
            <a:r>
              <a:rPr b="1" lang="en" sz="1900">
                <a:solidFill>
                  <a:srgbClr val="0000FF"/>
                </a:solidFill>
              </a:rPr>
              <a:t>travel the world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717525" y="2111338"/>
            <a:ext cx="704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you </a:t>
            </a:r>
            <a:r>
              <a:rPr b="1" lang="en" sz="1900">
                <a:solidFill>
                  <a:srgbClr val="980000"/>
                </a:solidFill>
              </a:rPr>
              <a:t>had </a:t>
            </a:r>
            <a:r>
              <a:rPr b="1" lang="en" sz="1900">
                <a:solidFill>
                  <a:srgbClr val="0000FF"/>
                </a:solidFill>
              </a:rPr>
              <a:t>a better job</a:t>
            </a:r>
            <a:r>
              <a:rPr b="1" lang="en" sz="1900">
                <a:solidFill>
                  <a:srgbClr val="0000FF"/>
                </a:solidFill>
              </a:rPr>
              <a:t>, we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be able to buy a new car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717525" y="3383025"/>
            <a:ext cx="682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spoke </a:t>
            </a:r>
            <a:r>
              <a:rPr b="1" lang="en" sz="1900">
                <a:solidFill>
                  <a:srgbClr val="0000FF"/>
                </a:solidFill>
              </a:rPr>
              <a:t>perfect English</a:t>
            </a:r>
            <a:r>
              <a:rPr b="1" lang="en" sz="1900">
                <a:solidFill>
                  <a:srgbClr val="0000FF"/>
                </a:solidFill>
              </a:rPr>
              <a:t>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would have a good job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717525" y="4555775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lived </a:t>
            </a:r>
            <a:r>
              <a:rPr b="1" lang="en" sz="1900">
                <a:solidFill>
                  <a:srgbClr val="0000FF"/>
                </a:solidFill>
              </a:rPr>
              <a:t>in Mexico</a:t>
            </a:r>
            <a:r>
              <a:rPr b="1" lang="en" sz="1900">
                <a:solidFill>
                  <a:srgbClr val="0000FF"/>
                </a:solidFill>
              </a:rPr>
              <a:t>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speak Spanish</a:t>
            </a:r>
            <a:r>
              <a:rPr b="1" lang="en" sz="1900">
                <a:solidFill>
                  <a:srgbClr val="0000FF"/>
                </a:solidFill>
              </a:rPr>
              <a:t>.</a:t>
            </a:r>
            <a:endParaRPr b="1" sz="19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33"/>
          <p:cNvGraphicFramePr/>
          <p:nvPr/>
        </p:nvGraphicFramePr>
        <p:xfrm>
          <a:off x="662600" y="26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7427675"/>
                <a:gridCol w="752175"/>
              </a:tblGrid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6) If she (win) the lottery, she (travel) the world.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7) If Patrick (have) a better job, we (be) able to buy a new car.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8) If I (speak) perfect English, I (have) a good job.</a:t>
                      </a:r>
                      <a:endParaRPr sz="1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08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9) If we (live) in Mexico, I (speak) Spanish.</a:t>
                      </a:r>
                      <a:endParaRPr sz="1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2" name="Google Shape;212;p33"/>
          <p:cNvSpPr txBox="1"/>
          <p:nvPr/>
        </p:nvSpPr>
        <p:spPr>
          <a:xfrm>
            <a:off x="662600" y="839650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she </a:t>
            </a:r>
            <a:r>
              <a:rPr b="1" lang="en" sz="1900">
                <a:solidFill>
                  <a:srgbClr val="980000"/>
                </a:solidFill>
              </a:rPr>
              <a:t>won </a:t>
            </a:r>
            <a:r>
              <a:rPr b="1" lang="en" sz="1900">
                <a:solidFill>
                  <a:srgbClr val="0000FF"/>
                </a:solidFill>
              </a:rPr>
              <a:t>the lottery, she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travel the world.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717525" y="2111338"/>
            <a:ext cx="7046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Patrick </a:t>
            </a:r>
            <a:r>
              <a:rPr b="1" lang="en" sz="1900">
                <a:solidFill>
                  <a:srgbClr val="980000"/>
                </a:solidFill>
              </a:rPr>
              <a:t>had </a:t>
            </a:r>
            <a:r>
              <a:rPr b="1" lang="en" sz="1900">
                <a:solidFill>
                  <a:srgbClr val="0000FF"/>
                </a:solidFill>
              </a:rPr>
              <a:t>a better job, we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be able to buy a new car.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717525" y="3383025"/>
            <a:ext cx="682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spoke </a:t>
            </a:r>
            <a:r>
              <a:rPr b="1" lang="en" sz="1900">
                <a:solidFill>
                  <a:srgbClr val="0000FF"/>
                </a:solidFill>
              </a:rPr>
              <a:t>perfect English,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would have a good job.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717525" y="4555775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lived </a:t>
            </a:r>
            <a:r>
              <a:rPr b="1" lang="en" sz="1900">
                <a:solidFill>
                  <a:srgbClr val="0000FF"/>
                </a:solidFill>
              </a:rPr>
              <a:t>in Mexico, I </a:t>
            </a:r>
            <a:r>
              <a:rPr b="1" lang="en" sz="1900">
                <a:solidFill>
                  <a:srgbClr val="980000"/>
                </a:solidFill>
              </a:rPr>
              <a:t>would </a:t>
            </a:r>
            <a:r>
              <a:rPr b="1" lang="en" sz="1900">
                <a:solidFill>
                  <a:srgbClr val="0000FF"/>
                </a:solidFill>
              </a:rPr>
              <a:t>speak Spanish.</a:t>
            </a:r>
            <a:endParaRPr b="1" sz="19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513425" y="255150"/>
            <a:ext cx="80316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What would you do IF … ?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Every week at Pop News we invite our readers to ask their favourite celebrity the question ‘What would you do if … ?’ This week we say hi to Billy from the band IDX.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Hi, Billy! What would you do if you </a:t>
            </a:r>
            <a:r>
              <a:rPr b="1" lang="en" sz="1700"/>
              <a:t>1</a:t>
            </a:r>
            <a:r>
              <a:rPr lang="en" sz="1700"/>
              <a:t>_______ (not be) in a pop group?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Ah, a difficult question! If I </a:t>
            </a:r>
            <a:r>
              <a:rPr b="1" lang="en" sz="1700"/>
              <a:t>2 ____</a:t>
            </a:r>
            <a:r>
              <a:rPr lang="en" sz="1700"/>
              <a:t>______ (not sing), I’d be really bored. Singing is my passion.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If you won the lottery, what </a:t>
            </a:r>
            <a:r>
              <a:rPr b="1" lang="en" sz="1700"/>
              <a:t>3</a:t>
            </a:r>
            <a:r>
              <a:rPr lang="en" sz="1700"/>
              <a:t> _____ (you/buy)?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Great question! If I </a:t>
            </a:r>
            <a:r>
              <a:rPr b="1" lang="en" sz="1700"/>
              <a:t>4</a:t>
            </a:r>
            <a:r>
              <a:rPr lang="en" sz="1700"/>
              <a:t> _______ (have) lots of money, I’d buy a big house for my family.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Billy, if you had another pet, what </a:t>
            </a:r>
            <a:r>
              <a:rPr b="1" lang="en" sz="1700"/>
              <a:t>5</a:t>
            </a:r>
            <a:r>
              <a:rPr lang="en" sz="1700"/>
              <a:t> ______ (it/be)?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Well, I’ve already got two dogs, but if I </a:t>
            </a:r>
            <a:r>
              <a:rPr b="1" lang="en" sz="1700"/>
              <a:t>6</a:t>
            </a:r>
            <a:r>
              <a:rPr lang="en" sz="1700"/>
              <a:t> ______(get) another pet, it’d be a snake.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 know you hate flying, Billy. So what would you do if the band </a:t>
            </a:r>
            <a:r>
              <a:rPr b="1" lang="en" sz="1700"/>
              <a:t>7</a:t>
            </a:r>
            <a:r>
              <a:rPr lang="en" sz="1700"/>
              <a:t> _____(want) to do a concert in another country?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Well, if it wasn’t too far, I </a:t>
            </a:r>
            <a:r>
              <a:rPr b="1" lang="en" sz="1700"/>
              <a:t>8</a:t>
            </a:r>
            <a:r>
              <a:rPr lang="en" sz="1700"/>
              <a:t> ____________ (travel) by train. I love trains.</a:t>
            </a:r>
            <a:endParaRPr sz="1700"/>
          </a:p>
        </p:txBody>
      </p:sp>
      <p:sp>
        <p:nvSpPr>
          <p:cNvPr id="221" name="Google Shape;221;p34"/>
          <p:cNvSpPr txBox="1"/>
          <p:nvPr/>
        </p:nvSpPr>
        <p:spPr>
          <a:xfrm>
            <a:off x="4525750" y="1488550"/>
            <a:ext cx="120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weren’t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3632975" y="1750975"/>
            <a:ext cx="15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didn’t sing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3702850" y="2132575"/>
            <a:ext cx="26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would you buy?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3121775" y="2511750"/>
            <a:ext cx="10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had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340650" y="2973450"/>
            <a:ext cx="157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would it be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5000775" y="3315975"/>
            <a:ext cx="10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got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874300" y="4115000"/>
            <a:ext cx="10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wanted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3567125" y="4368250"/>
            <a:ext cx="17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would travel</a:t>
            </a:r>
            <a:endParaRPr b="1" sz="1800">
              <a:solidFill>
                <a:srgbClr val="0000FF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622675" y="79975"/>
            <a:ext cx="7595301" cy="50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book 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p.60 exr. 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practice 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 128 exr.7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/>
        </p:nvSpPr>
        <p:spPr>
          <a:xfrm>
            <a:off x="775875" y="1408500"/>
            <a:ext cx="65130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If I were you, I would…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Si yo fuera tu, …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249225" y="177000"/>
            <a:ext cx="85206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would you do if you won the lottery?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I </a:t>
            </a:r>
            <a:r>
              <a:rPr lang="en">
                <a:solidFill>
                  <a:srgbClr val="980000"/>
                </a:solidFill>
              </a:rPr>
              <a:t>won </a:t>
            </a:r>
            <a:r>
              <a:rPr lang="en">
                <a:solidFill>
                  <a:schemeClr val="dk1"/>
                </a:solidFill>
              </a:rPr>
              <a:t>the lottery, I </a:t>
            </a:r>
            <a:r>
              <a:rPr lang="en">
                <a:solidFill>
                  <a:srgbClr val="980000"/>
                </a:solidFill>
              </a:rPr>
              <a:t>would </a:t>
            </a:r>
            <a:r>
              <a:rPr lang="en">
                <a:solidFill>
                  <a:schemeClr val="dk1"/>
                </a:solidFill>
              </a:rPr>
              <a:t>_______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8"/>
          <p:cNvSpPr txBox="1"/>
          <p:nvPr>
            <p:ph idx="1" type="subTitle"/>
          </p:nvPr>
        </p:nvSpPr>
        <p:spPr>
          <a:xfrm>
            <a:off x="542875" y="1706300"/>
            <a:ext cx="85206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would you do if you could go anywhere in the world?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I could go anywhere, _______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/>
          <p:nvPr>
            <p:ph idx="1" type="subTitle"/>
          </p:nvPr>
        </p:nvSpPr>
        <p:spPr>
          <a:xfrm>
            <a:off x="702925" y="3511675"/>
            <a:ext cx="8520600" cy="14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would you do if you were 10 years older?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I was 10 years older, _______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/>
        </p:nvSpPr>
        <p:spPr>
          <a:xfrm>
            <a:off x="663525" y="510175"/>
            <a:ext cx="2634300" cy="1569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I left my phone on the bus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3355575" y="72475"/>
            <a:ext cx="3644175" cy="59347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If I were you, I’d…</a:t>
            </a:r>
            <a:endParaRPr i="1" sz="2500"/>
          </a:p>
        </p:txBody>
      </p:sp>
      <p:sp>
        <p:nvSpPr>
          <p:cNvPr id="258" name="Google Shape;258;p39"/>
          <p:cNvSpPr txBox="1"/>
          <p:nvPr/>
        </p:nvSpPr>
        <p:spPr>
          <a:xfrm>
            <a:off x="3421750" y="1443500"/>
            <a:ext cx="2634300" cy="1108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"/>
                <a:ea typeface="EB Garamond"/>
                <a:cs typeface="EB Garamond"/>
                <a:sym typeface="EB Garamond"/>
              </a:rPr>
              <a:t>I need to lose some weight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663525" y="2376775"/>
            <a:ext cx="2634300" cy="1569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I want to improve my Spanish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3467250" y="2810300"/>
            <a:ext cx="2634300" cy="1569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I’m addicted to playing video games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6179975" y="770475"/>
            <a:ext cx="2634300" cy="2031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kkitt"/>
                <a:ea typeface="Rokkitt"/>
                <a:cs typeface="Rokkitt"/>
                <a:sym typeface="Rokkitt"/>
              </a:rPr>
              <a:t>I want to be fitter but I don’t like going to the gym</a:t>
            </a:r>
            <a:endParaRPr sz="3000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6213225" y="2906900"/>
            <a:ext cx="2634300" cy="210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 Mono"/>
                <a:ea typeface="Roboto Mono"/>
                <a:cs typeface="Roboto Mono"/>
                <a:sym typeface="Roboto Mono"/>
              </a:rPr>
              <a:t>I’m being bullied by some people on social media</a:t>
            </a:r>
            <a:endParaRPr sz="2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idx="1" type="subTitle"/>
          </p:nvPr>
        </p:nvSpPr>
        <p:spPr>
          <a:xfrm>
            <a:off x="311700" y="132950"/>
            <a:ext cx="8520600" cy="4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Related words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a _____/______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_______/________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_______/______/______________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a ______/_________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Film _______/__________/________</a:t>
            </a:r>
            <a:endParaRPr/>
          </a:p>
        </p:txBody>
      </p:sp>
      <p:sp>
        <p:nvSpPr>
          <p:cNvPr id="268" name="Google Shape;268;p40"/>
          <p:cNvSpPr txBox="1"/>
          <p:nvPr/>
        </p:nvSpPr>
        <p:spPr>
          <a:xfrm>
            <a:off x="4245000" y="962675"/>
            <a:ext cx="94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song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405950" y="962675"/>
            <a:ext cx="94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album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3825525" y="1747700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an actor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5536550" y="1747700"/>
            <a:ext cx="241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 famous person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2571675" y="2565925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on stage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4062750" y="2608300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in a play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4" name="Google Shape;274;p40"/>
          <p:cNvSpPr txBox="1"/>
          <p:nvPr/>
        </p:nvSpPr>
        <p:spPr>
          <a:xfrm>
            <a:off x="5463125" y="2608300"/>
            <a:ext cx="18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in a TV show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3734850" y="3468900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ticket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5223700" y="3468900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 seat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2571675" y="4261250"/>
            <a:ext cx="130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 </a:t>
            </a:r>
            <a:r>
              <a:rPr b="1" lang="en" sz="2000">
                <a:solidFill>
                  <a:srgbClr val="9900FF"/>
                </a:solidFill>
              </a:rPr>
              <a:t>scene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4014525" y="4329500"/>
            <a:ext cx="217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 documentary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6003925" y="4329500"/>
            <a:ext cx="209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900FF"/>
                </a:solidFill>
              </a:rPr>
              <a:t>a programme</a:t>
            </a:r>
            <a:endParaRPr b="1" sz="2000">
              <a:solidFill>
                <a:srgbClr val="99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ctrTitle"/>
          </p:nvPr>
        </p:nvSpPr>
        <p:spPr>
          <a:xfrm>
            <a:off x="209225" y="-806825"/>
            <a:ext cx="8520600" cy="52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Listen to five recordings. What is happening in each one? Use verbs below in your answers: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678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book    clap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entertain    film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interview    perform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record    review</a:t>
            </a:r>
            <a:endParaRPr sz="3000">
              <a:solidFill>
                <a:srgbClr val="0F5A7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0678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1297925"/>
            <a:ext cx="50520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If people eat too much, they….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If you touch fire, you…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People die if they don’t…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●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If babies are hungry, they ...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124500" y="1508775"/>
            <a:ext cx="25305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Zero conditional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 simple+present simple</a:t>
            </a:r>
            <a:endParaRPr sz="2000"/>
          </a:p>
        </p:txBody>
      </p:sp>
      <p:cxnSp>
        <p:nvCxnSpPr>
          <p:cNvPr id="71" name="Google Shape;71;p15"/>
          <p:cNvCxnSpPr/>
          <p:nvPr/>
        </p:nvCxnSpPr>
        <p:spPr>
          <a:xfrm flipH="1" rot="10800000">
            <a:off x="4703400" y="2168775"/>
            <a:ext cx="1155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ctrTitle"/>
          </p:nvPr>
        </p:nvSpPr>
        <p:spPr>
          <a:xfrm>
            <a:off x="311700" y="596750"/>
            <a:ext cx="8520600" cy="30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b="1" lang="en" sz="20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  <a:t>The Third Conditional</a:t>
            </a:r>
            <a:br>
              <a:rPr b="1" lang="en" sz="20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(if + past perfect, ... would + have + past participle) - we refer to the past.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i="1" lang="en" sz="2000">
                <a:latin typeface="Georgia"/>
                <a:ea typeface="Georgia"/>
                <a:cs typeface="Georgia"/>
                <a:sym typeface="Georgia"/>
              </a:rPr>
              <a:t>If I had gone to bed early, I would have caught the train</a:t>
            </a: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ctrTitle"/>
          </p:nvPr>
        </p:nvSpPr>
        <p:spPr>
          <a:xfrm>
            <a:off x="311700" y="268425"/>
            <a:ext cx="8520600" cy="45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  <a:t>Inverted Conditionals</a:t>
            </a:r>
            <a:br>
              <a:rPr lang="en" sz="2000">
                <a:latin typeface="Georgia"/>
                <a:ea typeface="Georgia"/>
                <a:cs typeface="Georgia"/>
                <a:sym typeface="Georgia"/>
              </a:rPr>
            </a:b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Inversions make our sentence sound surprising or striking or unusual. It also sounds quite formal and is mainly used in writing: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i="1" lang="en" sz="2000">
                <a:solidFill>
                  <a:srgbClr val="000000"/>
                </a:solidFill>
              </a:rPr>
              <a:t>I have</a:t>
            </a:r>
            <a:r>
              <a:rPr i="1" lang="en" sz="2000">
                <a:solidFill>
                  <a:srgbClr val="000000"/>
                </a:solidFill>
              </a:rPr>
              <a:t> seldom seen such beautiful work.</a:t>
            </a:r>
            <a:endParaRPr i="1"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Inversion: </a:t>
            </a:r>
            <a:r>
              <a:rPr b="1" i="1" lang="en" sz="2000">
                <a:solidFill>
                  <a:srgbClr val="000000"/>
                </a:solidFill>
              </a:rPr>
              <a:t>Seldom have I seen</a:t>
            </a:r>
            <a:r>
              <a:rPr i="1" lang="en" sz="2000">
                <a:solidFill>
                  <a:srgbClr val="000000"/>
                </a:solidFill>
              </a:rPr>
              <a:t> such beautiful work.</a:t>
            </a:r>
            <a:endParaRPr i="1"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(</a:t>
            </a:r>
            <a:r>
              <a:rPr i="1" lang="en" sz="2000">
                <a:solidFill>
                  <a:srgbClr val="000000"/>
                </a:solidFill>
              </a:rPr>
              <a:t>'Seldom'</a:t>
            </a:r>
            <a:r>
              <a:rPr lang="en" sz="2000">
                <a:solidFill>
                  <a:srgbClr val="000000"/>
                </a:solidFill>
              </a:rPr>
              <a:t> is at the beginning, so we use inversion. This sentence emphasizes what beautiful work it is)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                            </a:t>
            </a:r>
            <a:endParaRPr sz="2000">
              <a:solidFill>
                <a:srgbClr val="000000"/>
              </a:solidFill>
            </a:endParaRPr>
          </a:p>
        </p:txBody>
      </p:sp>
      <p:cxnSp>
        <p:nvCxnSpPr>
          <p:cNvPr id="295" name="Google Shape;295;p43"/>
          <p:cNvCxnSpPr/>
          <p:nvPr/>
        </p:nvCxnSpPr>
        <p:spPr>
          <a:xfrm>
            <a:off x="3106300" y="3938150"/>
            <a:ext cx="7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3"/>
          <p:cNvSpPr txBox="1"/>
          <p:nvPr/>
        </p:nvSpPr>
        <p:spPr>
          <a:xfrm>
            <a:off x="657400" y="3649325"/>
            <a:ext cx="2448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normal word order</a:t>
            </a:r>
            <a:endParaRPr b="1" sz="2000"/>
          </a:p>
        </p:txBody>
      </p:sp>
      <p:sp>
        <p:nvSpPr>
          <p:cNvPr id="297" name="Google Shape;297;p43"/>
          <p:cNvSpPr txBox="1"/>
          <p:nvPr/>
        </p:nvSpPr>
        <p:spPr>
          <a:xfrm>
            <a:off x="404550" y="4169225"/>
            <a:ext cx="2701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Inverted word order</a:t>
            </a:r>
            <a:endParaRPr b="1" sz="2000"/>
          </a:p>
        </p:txBody>
      </p:sp>
      <p:sp>
        <p:nvSpPr>
          <p:cNvPr id="298" name="Google Shape;298;p43"/>
          <p:cNvSpPr txBox="1"/>
          <p:nvPr/>
        </p:nvSpPr>
        <p:spPr>
          <a:xfrm>
            <a:off x="3843175" y="3735950"/>
            <a:ext cx="22827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Subject + verb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299" name="Google Shape;299;p43"/>
          <p:cNvCxnSpPr/>
          <p:nvPr/>
        </p:nvCxnSpPr>
        <p:spPr>
          <a:xfrm>
            <a:off x="2990750" y="4371425"/>
            <a:ext cx="72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43"/>
          <p:cNvSpPr txBox="1"/>
          <p:nvPr/>
        </p:nvSpPr>
        <p:spPr>
          <a:xfrm>
            <a:off x="3828700" y="4169225"/>
            <a:ext cx="4774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Special adverb + verb + subject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idx="1" type="subTitle"/>
          </p:nvPr>
        </p:nvSpPr>
        <p:spPr>
          <a:xfrm>
            <a:off x="311700" y="426250"/>
            <a:ext cx="8520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Present simple with any verb except 'be' -  </a:t>
            </a:r>
            <a:r>
              <a:rPr b="1" lang="en" sz="2000">
                <a:solidFill>
                  <a:schemeClr val="dk1"/>
                </a:solidFill>
              </a:rPr>
              <a:t>'do' </a:t>
            </a:r>
            <a:r>
              <a:rPr lang="en" sz="2000">
                <a:solidFill>
                  <a:schemeClr val="dk1"/>
                </a:solidFill>
              </a:rPr>
              <a:t>or </a:t>
            </a:r>
            <a:r>
              <a:rPr b="1" lang="en" sz="2000">
                <a:solidFill>
                  <a:schemeClr val="dk1"/>
                </a:solidFill>
              </a:rPr>
              <a:t>'does'</a:t>
            </a:r>
            <a:r>
              <a:rPr lang="en" sz="2000">
                <a:solidFill>
                  <a:schemeClr val="dk1"/>
                </a:solidFill>
              </a:rPr>
              <a:t>):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do </a:t>
            </a:r>
            <a:r>
              <a:rPr lang="en" sz="2000">
                <a:solidFill>
                  <a:schemeClr val="dk1"/>
                </a:solidFill>
              </a:rPr>
              <a:t>you go / </a:t>
            </a:r>
            <a:r>
              <a:rPr b="1" lang="en" sz="2000">
                <a:solidFill>
                  <a:schemeClr val="dk1"/>
                </a:solidFill>
              </a:rPr>
              <a:t>does </a:t>
            </a:r>
            <a:r>
              <a:rPr lang="en" sz="2000">
                <a:solidFill>
                  <a:schemeClr val="dk1"/>
                </a:solidFill>
              </a:rPr>
              <a:t>he go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Past simple with any verb except 'be' -  </a:t>
            </a:r>
            <a:r>
              <a:rPr b="1" lang="en" sz="2000">
                <a:solidFill>
                  <a:schemeClr val="dk1"/>
                </a:solidFill>
              </a:rPr>
              <a:t>'did'</a:t>
            </a:r>
            <a:r>
              <a:rPr lang="en" sz="2000">
                <a:solidFill>
                  <a:schemeClr val="dk1"/>
                </a:solidFill>
              </a:rPr>
              <a:t>: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did </a:t>
            </a:r>
            <a:r>
              <a:rPr lang="en" sz="2000">
                <a:solidFill>
                  <a:schemeClr val="dk1"/>
                </a:solidFill>
              </a:rPr>
              <a:t>we go / </a:t>
            </a:r>
            <a:r>
              <a:rPr b="1" lang="en" sz="2000">
                <a:solidFill>
                  <a:schemeClr val="dk1"/>
                </a:solidFill>
              </a:rPr>
              <a:t>did </a:t>
            </a:r>
            <a:r>
              <a:rPr lang="en" sz="2000">
                <a:solidFill>
                  <a:schemeClr val="dk1"/>
                </a:solidFill>
              </a:rPr>
              <a:t>they go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5"/>
          <p:cNvGraphicFramePr/>
          <p:nvPr/>
        </p:nvGraphicFramePr>
        <p:xfrm>
          <a:off x="360388" y="4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1807700"/>
                <a:gridCol w="6615525"/>
              </a:tblGrid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Hardly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Hardly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had I got into bed when the telephone rang.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Never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Never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had she seen such a beautiful sight before.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Seldom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Seldom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 we see such an amazing display of dance.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Rarely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Rarely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will you hear such beautiful music.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then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then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did I understand why the tragedy had happened.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only ... but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only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does he love chocolate and sweets but he also smokes.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 sooner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 sooner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had we arrived home than the police rang the doorbell.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Scarcely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Scarcely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had I got off the bus when it crashed into the back of a car.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later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later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did she really think about the situation.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" name="Google Shape;315;p46"/>
          <p:cNvGraphicFramePr/>
          <p:nvPr/>
        </p:nvGraphicFramePr>
        <p:xfrm>
          <a:off x="293275" y="115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1979600"/>
                <a:gridCol w="6264325"/>
              </a:tblGrid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Nowhere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Nowhere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have I ever had such bad service.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Little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Little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did he know!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in this way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 this way could John earn enough money to survive.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 no way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 no way 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do I agree with what you're saying.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 no account</a:t>
                      </a:r>
                      <a:endParaRPr b="1"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 no account</a:t>
                      </a:r>
                      <a:r>
                        <a:rPr lang="en" sz="15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should you do anything without asking me first.</a:t>
                      </a:r>
                      <a:endParaRPr sz="15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/>
        </p:nvSpPr>
        <p:spPr>
          <a:xfrm>
            <a:off x="437100" y="926100"/>
            <a:ext cx="7556100" cy="3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1" name="Google Shape;321;p47"/>
          <p:cNvGraphicFramePr/>
          <p:nvPr/>
        </p:nvGraphicFramePr>
        <p:xfrm>
          <a:off x="437100" y="69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1673650"/>
                <a:gridCol w="6023675"/>
              </a:tblGrid>
              <a:tr h="6193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until</a:t>
                      </a:r>
                      <a:endParaRPr b="1"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until I saw John with my own eyes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did I really believe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he was safe.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6193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since</a:t>
                      </a:r>
                      <a:endParaRPr b="1"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since Lucy left college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had she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had 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such a wonderful time.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61932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after</a:t>
                      </a:r>
                      <a:endParaRPr b="1"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after I'd seen her flat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did I understand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why she wanted to live there.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82875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when</a:t>
                      </a:r>
                      <a:endParaRPr b="1"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when we'd all arrived home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did I feel 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calm.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135550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by</a:t>
                      </a:r>
                      <a:endParaRPr b="1"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Only by working extremely hard </a:t>
                      </a:r>
                      <a:r>
                        <a:rPr b="1"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could we</a:t>
                      </a:r>
                      <a:r>
                        <a:rPr lang="en" sz="17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afford to eat.</a:t>
                      </a:r>
                      <a:endParaRPr sz="17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2" name="Google Shape;322;p47"/>
          <p:cNvSpPr txBox="1"/>
          <p:nvPr/>
        </p:nvSpPr>
        <p:spPr>
          <a:xfrm>
            <a:off x="144500" y="138250"/>
            <a:ext cx="53025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Inversion in the second part of a sentence</a:t>
            </a:r>
            <a:endParaRPr b="1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ctrTitle"/>
          </p:nvPr>
        </p:nvSpPr>
        <p:spPr>
          <a:xfrm>
            <a:off x="335025" y="314925"/>
            <a:ext cx="63948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Student A</a:t>
            </a:r>
            <a:r>
              <a:rPr lang="en" sz="1800"/>
              <a:t> Pick a card, read and complete the sentence.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Student B</a:t>
            </a:r>
            <a:r>
              <a:rPr lang="en" sz="1800"/>
              <a:t> Express a reaction to what Student A just said and ask a follow-up question.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Student A</a:t>
            </a:r>
            <a:r>
              <a:rPr lang="en" sz="1800"/>
              <a:t> Answer Student B’s question.</a:t>
            </a:r>
            <a:endParaRPr sz="1800"/>
          </a:p>
        </p:txBody>
      </p: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b="24216" l="19229" r="39584" t="21081"/>
          <a:stretch/>
        </p:blipFill>
        <p:spPr>
          <a:xfrm>
            <a:off x="2122175" y="1514375"/>
            <a:ext cx="4491258" cy="33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311700" y="16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Work in pairs</a:t>
            </a:r>
            <a:endParaRPr b="1" sz="2000"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311700" y="734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1.</a:t>
            </a:r>
            <a:r>
              <a:rPr lang="en" sz="2000">
                <a:solidFill>
                  <a:srgbClr val="000000"/>
                </a:solidFill>
              </a:rPr>
              <a:t> </a:t>
            </a:r>
            <a:r>
              <a:rPr lang="en" sz="2000">
                <a:solidFill>
                  <a:srgbClr val="000000"/>
                </a:solidFill>
              </a:rPr>
              <a:t>Make a note of 5 regrets you have about the past. Then discuss what would or might have happened if you had/hadn’t done what you did.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Example: </a:t>
            </a:r>
            <a:r>
              <a:rPr i="1" lang="en" sz="2000">
                <a:solidFill>
                  <a:srgbClr val="000000"/>
                </a:solidFill>
              </a:rPr>
              <a:t>I didn’t audition for a dance school. If I had, I might have become a famous dancer</a:t>
            </a:r>
            <a:r>
              <a:rPr lang="en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2</a:t>
            </a:r>
            <a:r>
              <a:rPr lang="en" sz="2000">
                <a:solidFill>
                  <a:srgbClr val="000000"/>
                </a:solidFill>
              </a:rPr>
              <a:t>. Write down the names of three people who have been important in your life. Then discuss how life would have been different in you hadn’t met them.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000">
                <a:solidFill>
                  <a:srgbClr val="000000"/>
                </a:solidFill>
              </a:rPr>
              <a:t>Example: If I hadn’t admired my drama teacher so much, I probably wouldn’t have become an actress.</a:t>
            </a:r>
            <a:endParaRPr i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2912250" y="0"/>
            <a:ext cx="3141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Conditionals</a:t>
            </a:r>
            <a:endParaRPr b="1" sz="3000"/>
          </a:p>
        </p:txBody>
      </p:sp>
      <p:sp>
        <p:nvSpPr>
          <p:cNvPr id="77" name="Google Shape;77;p16"/>
          <p:cNvSpPr txBox="1"/>
          <p:nvPr/>
        </p:nvSpPr>
        <p:spPr>
          <a:xfrm>
            <a:off x="293750" y="548125"/>
            <a:ext cx="86964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6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Char char="●"/>
            </a:pPr>
            <a:r>
              <a:rPr b="1" lang="en" sz="25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  <a:t>The Zero Conditional:</a:t>
            </a:r>
            <a:br>
              <a:rPr b="1" lang="en" sz="25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+ present simple</a:t>
            </a:r>
            <a:r>
              <a:rPr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... present simple) - we refer to facts, science</a:t>
            </a:r>
            <a:br>
              <a:rPr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you </a:t>
            </a:r>
            <a:r>
              <a:rPr b="1" i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heat </a:t>
            </a:r>
            <a:r>
              <a:rPr i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water to 100 degrees, it </a:t>
            </a:r>
            <a:r>
              <a:rPr b="1" i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boils</a:t>
            </a:r>
            <a:r>
              <a:rPr i="1" lang="en" sz="2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b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1" sz="2000" u="sng">
              <a:solidFill>
                <a:srgbClr val="009999"/>
              </a:solidFill>
              <a:latin typeface="Georgia"/>
              <a:ea typeface="Georgia"/>
              <a:cs typeface="Georgia"/>
              <a:sym typeface="Georgia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b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1" sz="2000" u="sng">
              <a:solidFill>
                <a:srgbClr val="009999"/>
              </a:solidFill>
              <a:latin typeface="Georgia"/>
              <a:ea typeface="Georgia"/>
              <a:cs typeface="Georgia"/>
              <a:sym typeface="Georgia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b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0" y="0"/>
            <a:ext cx="886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406783"/>
                </a:solidFill>
                <a:highlight>
                  <a:srgbClr val="FFFFFF"/>
                </a:highlight>
              </a:rPr>
              <a:t>Complete the zero conditional sentences with the correct form of the verbs in brackets.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623450" y="513425"/>
            <a:ext cx="8123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When I meet my best friend, she always  _____ (say), ‘What’s new?’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If I get home too late, my parents _____ (be) usually angry.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My mum ______  (make) me a cake when it’s my birthday.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It annoys me if anyone _____ (go) into my room without asking.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If I want to relax, I ______ (listen) to music.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When my parents _______ (have) a busy day, I help make dinner.</a:t>
            </a:r>
            <a:endParaRPr sz="1900">
              <a:solidFill>
                <a:srgbClr val="40678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t/>
            </a:r>
            <a:endParaRPr sz="1200">
              <a:solidFill>
                <a:srgbClr val="406783"/>
              </a:solidFill>
              <a:highlight>
                <a:srgbClr val="FFFFFF"/>
              </a:highlight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574425" y="458400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says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809975" y="1057625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are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092675" y="1643375"/>
            <a:ext cx="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makes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638650" y="2180850"/>
            <a:ext cx="91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goes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140100" y="2819150"/>
            <a:ext cx="96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listen</a:t>
            </a:r>
            <a:endParaRPr b="1" sz="1800">
              <a:solidFill>
                <a:srgbClr val="0000FF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267300" y="3365800"/>
            <a:ext cx="7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</a:rPr>
              <a:t>have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311700" y="1517950"/>
            <a:ext cx="5052000" cy="18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it rains, I won’t….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 I study tonight, I’ll...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I have enough money, I’ll buy...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Georgia"/>
              <a:buChar char="●"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She will be late </a:t>
            </a:r>
            <a:r>
              <a:rPr b="1" lang="en" sz="2500">
                <a:latin typeface="Georgia"/>
                <a:ea typeface="Georgia"/>
                <a:cs typeface="Georgia"/>
                <a:sym typeface="Georgia"/>
              </a:rPr>
              <a:t>if </a:t>
            </a: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6182700" y="1136600"/>
            <a:ext cx="2961300" cy="18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First </a:t>
            </a:r>
            <a:r>
              <a:rPr b="1" lang="en" sz="2300"/>
              <a:t>conditional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Present simple + will/won’t</a:t>
            </a:r>
            <a:endParaRPr sz="2300"/>
          </a:p>
        </p:txBody>
      </p:sp>
      <p:cxnSp>
        <p:nvCxnSpPr>
          <p:cNvPr id="96" name="Google Shape;96;p18"/>
          <p:cNvCxnSpPr/>
          <p:nvPr/>
        </p:nvCxnSpPr>
        <p:spPr>
          <a:xfrm flipH="1" rot="10800000">
            <a:off x="4971000" y="1927600"/>
            <a:ext cx="11553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2912250" y="0"/>
            <a:ext cx="3141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Conditionals</a:t>
            </a:r>
            <a:endParaRPr b="1" sz="3000"/>
          </a:p>
        </p:txBody>
      </p:sp>
      <p:sp>
        <p:nvSpPr>
          <p:cNvPr id="102" name="Google Shape;102;p19"/>
          <p:cNvSpPr txBox="1"/>
          <p:nvPr/>
        </p:nvSpPr>
        <p:spPr>
          <a:xfrm>
            <a:off x="178500" y="279200"/>
            <a:ext cx="8696400" cy="4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009999"/>
              </a:solidFill>
              <a:latin typeface="Georgia"/>
              <a:ea typeface="Georgia"/>
              <a:cs typeface="Georgia"/>
              <a:sym typeface="Georgia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b="1" lang="en" sz="2400">
                <a:solidFill>
                  <a:srgbClr val="FF6600"/>
                </a:solidFill>
                <a:latin typeface="Georgia"/>
                <a:ea typeface="Georgia"/>
                <a:cs typeface="Georgia"/>
                <a:sym typeface="Georgia"/>
              </a:rPr>
              <a:t>The First Conditional:</a:t>
            </a:r>
            <a:endParaRPr b="1" sz="2400">
              <a:solidFill>
                <a:srgbClr val="FF6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(if + </a:t>
            </a:r>
            <a:r>
              <a:rPr b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 simple</a:t>
            </a: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... </a:t>
            </a:r>
            <a:r>
              <a:rPr b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will/won’t </a:t>
            </a: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+ infinitive) - we refer to real situations that are likely or unlikely to happen in the future.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it 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rains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tomorrow</a:t>
            </a:r>
            <a:r>
              <a:rPr b="1" i="1" lang="en" sz="24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we 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won’t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 to the cinema.</a:t>
            </a:r>
            <a:endParaRPr i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it 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doesn’t rain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tomorrow</a:t>
            </a:r>
            <a:r>
              <a:rPr b="1" i="1" lang="en" sz="240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we'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ll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 to the cinema.</a:t>
            </a:r>
            <a:endParaRPr i="1"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will 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 to the cinema if it </a:t>
            </a:r>
            <a:r>
              <a:rPr b="1"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doesn’t</a:t>
            </a:r>
            <a:r>
              <a:rPr i="1"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rain tomorrow.</a:t>
            </a:r>
            <a:b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1" sz="2400" u="sng">
              <a:solidFill>
                <a:srgbClr val="009999"/>
              </a:solidFill>
              <a:latin typeface="Georgia"/>
              <a:ea typeface="Georgia"/>
              <a:cs typeface="Georgia"/>
              <a:sym typeface="Georgia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b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0"/>
          <p:cNvGraphicFramePr/>
          <p:nvPr/>
        </p:nvGraphicFramePr>
        <p:xfrm>
          <a:off x="850000" y="103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{F530350E-7A0F-4315-AB2B-C59BD4A095D0}</a:tableStyleId>
              </a:tblPr>
              <a:tblGrid>
                <a:gridCol w="6981775"/>
                <a:gridCol w="743325"/>
              </a:tblGrid>
              <a:tr h="81915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</a:t>
                      </a:r>
                      <a:r>
                        <a:rPr lang="en" sz="1900"/>
                        <a:t>) If we (go) on holiday this summer, we (go) to Spain.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5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</a:t>
                      </a:r>
                      <a:r>
                        <a:rPr lang="en" sz="1900"/>
                        <a:t>) If the weather (not/improve) , we (not/have) a picnic.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915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3</a:t>
                      </a:r>
                      <a:r>
                        <a:rPr lang="en" sz="1900"/>
                        <a:t>) If I (not/go) to bed early, I (be) tired tomorrow.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4350">
                <a:tc>
                  <a:txBody>
                    <a:bodyPr/>
                    <a:lstStyle/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4</a:t>
                      </a:r>
                      <a:r>
                        <a:rPr lang="en" sz="1900"/>
                        <a:t>) If we (eat) all this cake, we (feel) sick.</a:t>
                      </a:r>
                      <a:endParaRPr sz="1900"/>
                    </a:p>
                    <a:p>
                      <a:pPr indent="0" lvl="0" marL="50800" marR="508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rgbClr val="1C616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" name="Google Shape;108;p20"/>
          <p:cNvSpPr txBox="1"/>
          <p:nvPr/>
        </p:nvSpPr>
        <p:spPr>
          <a:xfrm>
            <a:off x="434275" y="1471025"/>
            <a:ext cx="627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go </a:t>
            </a:r>
            <a:r>
              <a:rPr b="1" lang="en" sz="1900">
                <a:solidFill>
                  <a:srgbClr val="0000FF"/>
                </a:solidFill>
              </a:rPr>
              <a:t>on holiday…., we </a:t>
            </a:r>
            <a:r>
              <a:rPr b="1" lang="en" sz="1900">
                <a:solidFill>
                  <a:srgbClr val="980000"/>
                </a:solidFill>
              </a:rPr>
              <a:t>will </a:t>
            </a:r>
            <a:r>
              <a:rPr b="1" lang="en" sz="1900">
                <a:solidFill>
                  <a:srgbClr val="0000FF"/>
                </a:solidFill>
              </a:rPr>
              <a:t>go to Spain.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51000" y="2333250"/>
            <a:ext cx="853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the weather </a:t>
            </a:r>
            <a:r>
              <a:rPr b="1" lang="en" sz="1900">
                <a:solidFill>
                  <a:srgbClr val="980000"/>
                </a:solidFill>
              </a:rPr>
              <a:t>doesn’t</a:t>
            </a:r>
            <a:r>
              <a:rPr b="1" lang="en" sz="1900">
                <a:solidFill>
                  <a:srgbClr val="0000FF"/>
                </a:solidFill>
              </a:rPr>
              <a:t> improve, we </a:t>
            </a:r>
            <a:r>
              <a:rPr b="1" lang="en" sz="1900">
                <a:solidFill>
                  <a:srgbClr val="980000"/>
                </a:solidFill>
              </a:rPr>
              <a:t>won’t</a:t>
            </a:r>
            <a:r>
              <a:rPr b="1" lang="en" sz="1900">
                <a:solidFill>
                  <a:srgbClr val="0000FF"/>
                </a:solidFill>
              </a:rPr>
              <a:t> have a picnic.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434275" y="3195475"/>
            <a:ext cx="643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I </a:t>
            </a:r>
            <a:r>
              <a:rPr b="1" lang="en" sz="1900">
                <a:solidFill>
                  <a:srgbClr val="980000"/>
                </a:solidFill>
              </a:rPr>
              <a:t>don’t </a:t>
            </a:r>
            <a:r>
              <a:rPr b="1" lang="en" sz="1900">
                <a:solidFill>
                  <a:srgbClr val="0000FF"/>
                </a:solidFill>
              </a:rPr>
              <a:t>go to bed early, I’</a:t>
            </a:r>
            <a:r>
              <a:rPr b="1" lang="en" sz="1900">
                <a:solidFill>
                  <a:srgbClr val="980000"/>
                </a:solidFill>
              </a:rPr>
              <a:t>ll</a:t>
            </a:r>
            <a:r>
              <a:rPr b="1" lang="en" sz="1900">
                <a:solidFill>
                  <a:srgbClr val="0000FF"/>
                </a:solidFill>
              </a:rPr>
              <a:t> be tired tomorrow.</a:t>
            </a:r>
            <a:endParaRPr b="1" sz="1900">
              <a:solidFill>
                <a:srgbClr val="0000FF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434275" y="4057700"/>
            <a:ext cx="591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FF"/>
                </a:solidFill>
              </a:rPr>
              <a:t>If we </a:t>
            </a:r>
            <a:r>
              <a:rPr b="1" lang="en" sz="1900">
                <a:solidFill>
                  <a:srgbClr val="980000"/>
                </a:solidFill>
              </a:rPr>
              <a:t>eat </a:t>
            </a:r>
            <a:r>
              <a:rPr b="1" lang="en" sz="1900">
                <a:solidFill>
                  <a:srgbClr val="0000FF"/>
                </a:solidFill>
              </a:rPr>
              <a:t>all this cake, we </a:t>
            </a:r>
            <a:r>
              <a:rPr b="1" lang="en" sz="1900">
                <a:solidFill>
                  <a:srgbClr val="980000"/>
                </a:solidFill>
              </a:rPr>
              <a:t>will </a:t>
            </a:r>
            <a:r>
              <a:rPr b="1" lang="en" sz="1900">
                <a:solidFill>
                  <a:srgbClr val="0000FF"/>
                </a:solidFill>
              </a:rPr>
              <a:t>feel sick.</a:t>
            </a:r>
            <a:endParaRPr b="1" sz="19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899575" y="296325"/>
            <a:ext cx="7493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ial Narrow"/>
                <a:ea typeface="Arial Narrow"/>
                <a:cs typeface="Arial Narrow"/>
                <a:sym typeface="Arial Narrow"/>
              </a:rPr>
              <a:t>Choose the correct words to complete the sentences.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If you practised more often, you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 be / would be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a really good tennis player. 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2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If my team 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win / won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this match, they will be in the finals. 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3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If you enter the competition, you 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will easily win / would easily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win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a prize. 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4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If you kick the ball in the net, you 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would score / score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a goal. 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5 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If the school </a:t>
            </a:r>
            <a:r>
              <a:rPr b="1" lang="en" sz="2100">
                <a:latin typeface="Arial Narrow"/>
                <a:ea typeface="Arial Narrow"/>
                <a:cs typeface="Arial Narrow"/>
                <a:sym typeface="Arial Narrow"/>
              </a:rPr>
              <a:t>has / had</a:t>
            </a:r>
            <a:r>
              <a:rPr lang="en" sz="2100">
                <a:latin typeface="Arial Narrow"/>
                <a:ea typeface="Arial Narrow"/>
                <a:cs typeface="Arial Narrow"/>
                <a:sym typeface="Arial Narrow"/>
              </a:rPr>
              <a:t> a track, we would run a lot more.</a:t>
            </a:r>
            <a:endParaRPr sz="21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4603725" y="1073150"/>
            <a:ext cx="1280700" cy="328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2152225" y="1953000"/>
            <a:ext cx="586500" cy="328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4222750" y="2626800"/>
            <a:ext cx="1735800" cy="328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5738275" y="3625825"/>
            <a:ext cx="876300" cy="328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906150" y="4243925"/>
            <a:ext cx="586500" cy="328200"/>
          </a:xfrm>
          <a:prstGeom prst="ellipse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